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294" r:id="rId2"/>
    <p:sldId id="295" r:id="rId3"/>
    <p:sldId id="282" r:id="rId4"/>
    <p:sldId id="278" r:id="rId5"/>
    <p:sldId id="284" r:id="rId6"/>
    <p:sldId id="280" r:id="rId7"/>
    <p:sldId id="283" r:id="rId8"/>
    <p:sldId id="267" r:id="rId9"/>
    <p:sldId id="268" r:id="rId10"/>
    <p:sldId id="289" r:id="rId11"/>
    <p:sldId id="292" r:id="rId12"/>
    <p:sldId id="281" r:id="rId13"/>
    <p:sldId id="290" r:id="rId14"/>
    <p:sldId id="296" r:id="rId15"/>
    <p:sldId id="275" r:id="rId16"/>
    <p:sldId id="277" r:id="rId17"/>
    <p:sldId id="293" r:id="rId18"/>
    <p:sldId id="288" r:id="rId19"/>
    <p:sldId id="29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53"/>
    <p:restoredTop sz="94648"/>
  </p:normalViewPr>
  <p:slideViewPr>
    <p:cSldViewPr snapToGrid="0" snapToObjects="1">
      <p:cViewPr varScale="1">
        <p:scale>
          <a:sx n="152" d="100"/>
          <a:sy n="152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tiff>
</file>

<file path=ppt/media/image11.tiff>
</file>

<file path=ppt/media/image12.jpg>
</file>

<file path=ppt/media/image13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EA160F-FCA0-6647-AAB4-5D1DEBBE14DD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BF6F77-D263-FB49-A114-1C30744FD5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76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4f1020231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4f1020231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chemeClr val="dk1"/>
                </a:solidFill>
              </a:rPr>
              <a:t>Does playing with objects help children learn words?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115033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 two measures?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F6F77-D263-FB49-A114-1C30744FD50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5294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reading …What are the two measures?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F6F77-D263-FB49-A114-1C30744FD50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62689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some other predictions, or possible hypotheses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F6F77-D263-FB49-A114-1C30744FD50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4440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comparing two groups</a:t>
            </a:r>
          </a:p>
          <a:p>
            <a:r>
              <a:rPr lang="en-US" dirty="0"/>
              <a:t>Dividing data set to 2 groups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F6F77-D263-FB49-A114-1C30744FD50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9868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comparing two groups</a:t>
            </a:r>
          </a:p>
          <a:p>
            <a:r>
              <a:rPr lang="en-US" dirty="0"/>
              <a:t>Dividing data set to 2 groups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F6F77-D263-FB49-A114-1C30744FD50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68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comparing two groups</a:t>
            </a:r>
          </a:p>
          <a:p>
            <a:r>
              <a:rPr lang="en-US" dirty="0"/>
              <a:t>Dividing data set to 2 groups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F6F77-D263-FB49-A114-1C30744FD50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6844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BF6F77-D263-FB49-A114-1C30744FD50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1427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28CE07-F114-F14A-AA29-095AFDB7A8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927C1B-55BE-8A46-BCD4-5BE456826A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25C87-109C-8848-B6B9-FD6D3176A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B524B9-6000-FC4B-B852-DB70EFCA0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75C6E-11BF-7B4F-8678-AA4BDDE503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4917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ABC30-FA1D-C143-B521-6CC8E2F709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8ACE88-1A2F-614A-80C5-C9E6647D42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8E524F-954E-4449-B370-7C0713F4A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219E6-E6D8-FD4B-A8D3-F58BB4591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27733-AF07-A24A-903A-DA88CDA2B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991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57A2B3C-30CE-3948-B15F-4E55035BB4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14F47B-85C5-2448-854E-43CDC4912A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4E31B9-6B58-2E4A-83F7-A8E4B03FE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278A71-C6D6-B74C-B039-1E37E4DE6F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A8A4F-E256-3A4D-A198-2734B30AB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104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90128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36932-2B9C-E848-8B4F-F490DE861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B30784-700A-7E42-B62B-DDFBA8B605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1D49F5-81BB-1E4C-854C-2641767A4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FE534-2CAD-0346-BBF2-BC8277F6A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907B29-65FB-1C47-A7FB-04FB6FF5C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149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A0D06-CC4C-CA42-B908-08B3B2FFE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94FC7F-DA3B-1F4C-B299-CDEA63A6E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F923A-0E8A-C948-9AA0-A11ACE336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12EE59-2792-E94E-989A-9083A07364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0264BA-07E5-664A-80F6-8F24547B4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5021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A86C4-6F4F-5E45-A07D-AD038994C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F78E15-EFA1-914B-AC35-BD85D1606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3A0932-C82C-AB4E-A50D-BB1FCBA3F9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EF1492-128B-C145-8840-A1D5F0C16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0EFEF5-1755-A44C-A34F-CC41B3112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9ED773-EDC4-0C42-A61D-297426B89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164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0454A-E4A6-CA4F-8B51-A78C6F1856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45AB85-26F3-2C45-8158-04A639D9FC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7E6D6F-2396-5249-ACF0-35383DC10C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D3404C-E802-2A4F-9670-CD32AC84CD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5E4E3A-44DD-0145-9E23-3414CB213F5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FFFE0A-C13B-CA4D-923E-F40FB6E29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7777E7-5773-D342-8D1E-9523E8C66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0CE87E-4B94-8248-9831-13FD7F8AA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4850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74737-148A-C34F-9748-1A7A1CC591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BF0D42-0982-024A-9EFE-FF32AFD67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486EC9-D552-A84C-B8FC-BE61752C5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920764-EC0A-2642-B672-CDCEDFF07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903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449B3F-9F8B-4849-B29C-75C80A9DA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8503F37-FA5D-814A-BA14-9109CAAC2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BEAAEE-9E04-2740-8EA0-433F3BE30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36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CB6DB-C66D-2A46-A11B-D09A254E02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746ADA-38B9-3944-BBEF-E21A242B8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AC68DE-B01F-7E41-A726-0FDC171997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7CEF65-F842-4845-BCCC-C448859AD3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FAE196-CA0B-074A-8253-F3C173D32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D496F2-B4E5-EF4E-A447-266A6ACB05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244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EF4102-57AD-B44F-B9EB-6216BCDEE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829153-EB2C-0B46-9468-57BDD7B66E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025D5F-15AC-3E49-81B6-7F063ACBE0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B4B7A-D238-5446-8361-8F2A7249E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142CB5-2BAC-B445-A4E8-4B28F2371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3EF2F3-7942-364D-9A16-6D9FB6840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173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7451802-46DD-9A4C-80F1-1FB7168064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CE9290-D306-9C4A-9E1D-24B961A266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2A4FC-CA64-5C45-A539-9884B6E9D3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D48F8-A65A-024A-B9C5-D0FED1C12548}" type="datetimeFigureOut">
              <a:rPr lang="en-US" smtClean="0"/>
              <a:t>2/21/19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25B06-B641-6046-B8A0-824794A410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598D6A-ED40-EC43-AD2B-F44FA9ADD1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D4BAC7-62C9-1646-874B-4BB8F75635D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874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11.tif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ingerxu/FLOdoesScienc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AB41B4-1D38-4449-AFC0-17CAEB9BA38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A6585-011A-4440-AB24-DFCC2FEBBB3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Tea Time: Feb 22 2019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B17240D-5E57-6043-97CE-44BE41506FF2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-webkit-standard"/>
              </a:rPr>
              <a:t> 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42B17DE-4FB7-1342-9924-5E3BA0F0D5C3}"/>
              </a:ext>
            </a:extLst>
          </p:cNvPr>
          <p:cNvSpPr/>
          <p:nvPr/>
        </p:nvSpPr>
        <p:spPr>
          <a:xfrm>
            <a:off x="5977217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-webkit-standard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2009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E66BE-C8D8-D340-BC52-A47AB643B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F9DFD-75D5-2A4A-8079-3139953B0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500" y="1482924"/>
            <a:ext cx="11013336" cy="52656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Pearson correlation : Measuring the strength of a relationship</a:t>
            </a:r>
          </a:p>
          <a:p>
            <a:pPr marL="0" indent="0">
              <a:buNone/>
            </a:pPr>
            <a:r>
              <a:rPr lang="en-US" dirty="0"/>
              <a:t>represented by the coefficient R or R</a:t>
            </a:r>
            <a:r>
              <a:rPr lang="en-US" baseline="30000" dirty="0"/>
              <a:t>2</a:t>
            </a:r>
            <a:r>
              <a:rPr lang="en-US" dirty="0"/>
              <a:t> :</a:t>
            </a:r>
            <a:endParaRPr lang="en-US" sz="2000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BE0E0E-3AE0-FC4C-B4D8-1AFD1D0A898E}"/>
              </a:ext>
            </a:extLst>
          </p:cNvPr>
          <p:cNvSpPr txBox="1"/>
          <p:nvPr/>
        </p:nvSpPr>
        <p:spPr>
          <a:xfrm>
            <a:off x="1164567" y="2582505"/>
            <a:ext cx="45085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infants' object manipulation at 12 month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67F90D-E668-D94E-B784-2F202E6545AC}"/>
              </a:ext>
            </a:extLst>
          </p:cNvPr>
          <p:cNvSpPr txBox="1"/>
          <p:nvPr/>
        </p:nvSpPr>
        <p:spPr>
          <a:xfrm>
            <a:off x="6981167" y="2595368"/>
            <a:ext cx="21590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MCDI score at 24 months</a:t>
            </a:r>
          </a:p>
        </p:txBody>
      </p:sp>
      <p:sp>
        <p:nvSpPr>
          <p:cNvPr id="9" name="Heart 8">
            <a:extLst>
              <a:ext uri="{FF2B5EF4-FFF2-40B4-BE49-F238E27FC236}">
                <a16:creationId xmlns:a16="http://schemas.microsoft.com/office/drawing/2014/main" id="{EDFD99C4-9509-2B4B-A566-AD0F538A2997}"/>
              </a:ext>
            </a:extLst>
          </p:cNvPr>
          <p:cNvSpPr/>
          <p:nvPr/>
        </p:nvSpPr>
        <p:spPr>
          <a:xfrm>
            <a:off x="5990567" y="2801520"/>
            <a:ext cx="558800" cy="469900"/>
          </a:xfrm>
          <a:prstGeom prst="hear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609C3A8-C8C5-3D46-9234-4D0B9BC49831}"/>
              </a:ext>
            </a:extLst>
          </p:cNvPr>
          <p:cNvGrpSpPr/>
          <p:nvPr/>
        </p:nvGrpSpPr>
        <p:grpSpPr>
          <a:xfrm>
            <a:off x="5337305" y="3999107"/>
            <a:ext cx="849857" cy="379561"/>
            <a:chOff x="6617571" y="2428925"/>
            <a:chExt cx="849857" cy="379561"/>
          </a:xfrm>
        </p:grpSpPr>
        <p:sp>
          <p:nvSpPr>
            <p:cNvPr id="11" name="Heart 10">
              <a:extLst>
                <a:ext uri="{FF2B5EF4-FFF2-40B4-BE49-F238E27FC236}">
                  <a16:creationId xmlns:a16="http://schemas.microsoft.com/office/drawing/2014/main" id="{17358EB9-1CB7-734C-A152-B10ADEABDADC}"/>
                </a:ext>
              </a:extLst>
            </p:cNvPr>
            <p:cNvSpPr/>
            <p:nvPr/>
          </p:nvSpPr>
          <p:spPr>
            <a:xfrm>
              <a:off x="6617571" y="2428925"/>
              <a:ext cx="547317" cy="379561"/>
            </a:xfrm>
            <a:prstGeom prst="hear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69A0D9E-8541-7B48-BD20-B869BA08FC35}"/>
                </a:ext>
              </a:extLst>
            </p:cNvPr>
            <p:cNvSpPr txBox="1"/>
            <p:nvPr/>
          </p:nvSpPr>
          <p:spPr>
            <a:xfrm>
              <a:off x="6653236" y="2428925"/>
              <a:ext cx="8141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0.3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7EC82F-DE86-3241-8949-E0D91DA47540}"/>
              </a:ext>
            </a:extLst>
          </p:cNvPr>
          <p:cNvGrpSpPr/>
          <p:nvPr/>
        </p:nvGrpSpPr>
        <p:grpSpPr>
          <a:xfrm>
            <a:off x="6123308" y="3908768"/>
            <a:ext cx="849857" cy="469900"/>
            <a:chOff x="8390525" y="2338587"/>
            <a:chExt cx="849857" cy="469900"/>
          </a:xfrm>
        </p:grpSpPr>
        <p:sp>
          <p:nvSpPr>
            <p:cNvPr id="8" name="Heart 7">
              <a:extLst>
                <a:ext uri="{FF2B5EF4-FFF2-40B4-BE49-F238E27FC236}">
                  <a16:creationId xmlns:a16="http://schemas.microsoft.com/office/drawing/2014/main" id="{E0CD3141-554E-694B-845B-07AD6DEDABE7}"/>
                </a:ext>
              </a:extLst>
            </p:cNvPr>
            <p:cNvSpPr/>
            <p:nvPr/>
          </p:nvSpPr>
          <p:spPr>
            <a:xfrm>
              <a:off x="8390525" y="2338587"/>
              <a:ext cx="558800" cy="469900"/>
            </a:xfrm>
            <a:prstGeom prst="hear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CBF9792-F1C0-4440-90BC-EB505E93407C}"/>
                </a:ext>
              </a:extLst>
            </p:cNvPr>
            <p:cNvSpPr txBox="1"/>
            <p:nvPr/>
          </p:nvSpPr>
          <p:spPr>
            <a:xfrm>
              <a:off x="8426190" y="2388871"/>
              <a:ext cx="8141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0.5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5DCDD48-3AE9-3B46-992D-810CB2B550F2}"/>
              </a:ext>
            </a:extLst>
          </p:cNvPr>
          <p:cNvGrpSpPr/>
          <p:nvPr/>
        </p:nvGrpSpPr>
        <p:grpSpPr>
          <a:xfrm>
            <a:off x="6885396" y="3779901"/>
            <a:ext cx="989557" cy="727633"/>
            <a:chOff x="10722279" y="2353769"/>
            <a:chExt cx="989557" cy="727633"/>
          </a:xfrm>
        </p:grpSpPr>
        <p:sp>
          <p:nvSpPr>
            <p:cNvPr id="10" name="Heart 9">
              <a:extLst>
                <a:ext uri="{FF2B5EF4-FFF2-40B4-BE49-F238E27FC236}">
                  <a16:creationId xmlns:a16="http://schemas.microsoft.com/office/drawing/2014/main" id="{308CCC09-2281-2040-8AA9-327AC428B84C}"/>
                </a:ext>
              </a:extLst>
            </p:cNvPr>
            <p:cNvSpPr/>
            <p:nvPr/>
          </p:nvSpPr>
          <p:spPr>
            <a:xfrm>
              <a:off x="10722279" y="2353769"/>
              <a:ext cx="796969" cy="727633"/>
            </a:xfrm>
            <a:prstGeom prst="heart">
              <a:avLst/>
            </a:prstGeom>
            <a:solidFill>
              <a:schemeClr val="tx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783CFF8-88AB-A149-B519-1A9870D3A159}"/>
                </a:ext>
              </a:extLst>
            </p:cNvPr>
            <p:cNvSpPr txBox="1"/>
            <p:nvPr/>
          </p:nvSpPr>
          <p:spPr>
            <a:xfrm>
              <a:off x="10897644" y="2532919"/>
              <a:ext cx="8141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>
                  <a:solidFill>
                    <a:schemeClr val="bg1"/>
                  </a:solidFill>
                </a:rPr>
                <a:t>0.7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B7E10D83-D68F-BF4A-8C0A-1425D8E825C1}"/>
              </a:ext>
            </a:extLst>
          </p:cNvPr>
          <p:cNvSpPr txBox="1"/>
          <p:nvPr/>
        </p:nvSpPr>
        <p:spPr>
          <a:xfrm>
            <a:off x="5113131" y="4595486"/>
            <a:ext cx="2947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Weak   Moderate   Strong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5DAA57F-44A9-BE47-A473-C372198E98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4765"/>
          <a:stretch/>
        </p:blipFill>
        <p:spPr>
          <a:xfrm>
            <a:off x="5084432" y="5240320"/>
            <a:ext cx="2959100" cy="114896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263DA287-F877-244E-BF36-4A7DFA3D13AE}"/>
              </a:ext>
            </a:extLst>
          </p:cNvPr>
          <p:cNvSpPr txBox="1"/>
          <p:nvPr/>
        </p:nvSpPr>
        <p:spPr>
          <a:xfrm>
            <a:off x="5411628" y="6343755"/>
            <a:ext cx="2947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Positive              Negative</a:t>
            </a:r>
          </a:p>
        </p:txBody>
      </p:sp>
    </p:spTree>
    <p:extLst>
      <p:ext uri="{BB962C8B-B14F-4D97-AF65-F5344CB8AC3E}">
        <p14:creationId xmlns:p14="http://schemas.microsoft.com/office/powerpoint/2010/main" val="426098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E66BE-C8D8-D340-BC52-A47AB643B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F9DFD-75D5-2A4A-8079-3139953B0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500" y="1482924"/>
            <a:ext cx="11013336" cy="499303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baseline="30000" dirty="0"/>
          </a:p>
          <a:p>
            <a:pPr marL="0" indent="0">
              <a:buNone/>
            </a:pPr>
            <a:r>
              <a:rPr lang="en-US" sz="3200" b="1" baseline="30000" dirty="0"/>
              <a:t>How? </a:t>
            </a:r>
            <a:r>
              <a:rPr lang="en-US" sz="3200" baseline="30000" dirty="0"/>
              <a:t>Insert excel functions</a:t>
            </a:r>
          </a:p>
          <a:p>
            <a:pPr marL="0" indent="0">
              <a:buNone/>
            </a:pPr>
            <a:endParaRPr lang="en-US" sz="3200" baseline="30000" dirty="0"/>
          </a:p>
          <a:p>
            <a:pPr marL="0" indent="0">
              <a:buNone/>
            </a:pPr>
            <a:r>
              <a:rPr lang="en-US" sz="3200" baseline="30000" dirty="0"/>
              <a:t>R :  =CORREL( </a:t>
            </a:r>
            <a:r>
              <a:rPr lang="en-US" sz="3200" baseline="30000" dirty="0">
                <a:solidFill>
                  <a:srgbClr val="FF0000"/>
                </a:solidFill>
              </a:rPr>
              <a:t>V1</a:t>
            </a:r>
            <a:r>
              <a:rPr lang="en-US" sz="3200" baseline="30000" dirty="0"/>
              <a:t>, </a:t>
            </a:r>
            <a:r>
              <a:rPr lang="en-US" sz="3200" baseline="30000" dirty="0">
                <a:solidFill>
                  <a:schemeClr val="accent6">
                    <a:lumMod val="75000"/>
                  </a:schemeClr>
                </a:solidFill>
              </a:rPr>
              <a:t>V2</a:t>
            </a:r>
            <a:r>
              <a:rPr lang="en-US" sz="3200" baseline="30000" dirty="0"/>
              <a:t>)</a:t>
            </a:r>
          </a:p>
          <a:p>
            <a:pPr marL="0" indent="0">
              <a:buNone/>
            </a:pPr>
            <a:r>
              <a:rPr lang="en-US" sz="3200" baseline="30000" dirty="0"/>
              <a:t>N:  =COUNT(</a:t>
            </a:r>
            <a:r>
              <a:rPr lang="en-US" sz="3200" baseline="30000" dirty="0">
                <a:solidFill>
                  <a:srgbClr val="FF0000"/>
                </a:solidFill>
              </a:rPr>
              <a:t>V1</a:t>
            </a:r>
            <a:r>
              <a:rPr lang="en-US" sz="3200" baseline="30000" dirty="0"/>
              <a:t>) </a:t>
            </a:r>
          </a:p>
          <a:p>
            <a:pPr marL="0" indent="0">
              <a:buNone/>
            </a:pPr>
            <a:r>
              <a:rPr lang="en-US" sz="3200" baseline="30000" dirty="0"/>
              <a:t>P :  =1-F.DIST(((</a:t>
            </a:r>
            <a:r>
              <a:rPr lang="en-US" sz="3200" baseline="30000" dirty="0">
                <a:solidFill>
                  <a:srgbClr val="00B0F0"/>
                </a:solidFill>
              </a:rPr>
              <a:t>R</a:t>
            </a:r>
            <a:r>
              <a:rPr lang="en-US" sz="3200" baseline="30000" dirty="0"/>
              <a:t>^2)*(</a:t>
            </a:r>
            <a:r>
              <a:rPr lang="en-US" sz="3200" baseline="30000" dirty="0">
                <a:solidFill>
                  <a:srgbClr val="FFC000"/>
                </a:solidFill>
              </a:rPr>
              <a:t>N</a:t>
            </a:r>
            <a:r>
              <a:rPr lang="en-US" sz="3200" baseline="30000" dirty="0"/>
              <a:t>-2)/(1-</a:t>
            </a:r>
            <a:r>
              <a:rPr lang="en-US" sz="3200" baseline="30000" dirty="0">
                <a:solidFill>
                  <a:srgbClr val="00B0F0"/>
                </a:solidFill>
              </a:rPr>
              <a:t>R</a:t>
            </a:r>
            <a:r>
              <a:rPr lang="en-US" sz="3200" baseline="30000" dirty="0"/>
              <a:t>^2)), 1, </a:t>
            </a:r>
            <a:r>
              <a:rPr lang="en-US" sz="3200" baseline="30000" dirty="0">
                <a:solidFill>
                  <a:srgbClr val="FFC000"/>
                </a:solidFill>
              </a:rPr>
              <a:t>N</a:t>
            </a:r>
            <a:r>
              <a:rPr lang="en-US" sz="3200" baseline="30000" dirty="0"/>
              <a:t>-2, TRUE)</a:t>
            </a:r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BE0E0E-3AE0-FC4C-B4D8-1AFD1D0A898E}"/>
              </a:ext>
            </a:extLst>
          </p:cNvPr>
          <p:cNvSpPr txBox="1"/>
          <p:nvPr/>
        </p:nvSpPr>
        <p:spPr>
          <a:xfrm>
            <a:off x="1443012" y="4511521"/>
            <a:ext cx="45085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infants' object manipulation at 12 month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67F90D-E668-D94E-B784-2F202E6545AC}"/>
              </a:ext>
            </a:extLst>
          </p:cNvPr>
          <p:cNvSpPr txBox="1"/>
          <p:nvPr/>
        </p:nvSpPr>
        <p:spPr>
          <a:xfrm>
            <a:off x="7373912" y="4484329"/>
            <a:ext cx="21590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MCDI score at 24 months</a:t>
            </a:r>
          </a:p>
        </p:txBody>
      </p:sp>
      <p:sp>
        <p:nvSpPr>
          <p:cNvPr id="9" name="Heart 8">
            <a:extLst>
              <a:ext uri="{FF2B5EF4-FFF2-40B4-BE49-F238E27FC236}">
                <a16:creationId xmlns:a16="http://schemas.microsoft.com/office/drawing/2014/main" id="{EDFD99C4-9509-2B4B-A566-AD0F538A2997}"/>
              </a:ext>
            </a:extLst>
          </p:cNvPr>
          <p:cNvSpPr/>
          <p:nvPr/>
        </p:nvSpPr>
        <p:spPr>
          <a:xfrm>
            <a:off x="6383312" y="4690481"/>
            <a:ext cx="558800" cy="469900"/>
          </a:xfrm>
          <a:prstGeom prst="hear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D01AEB79-8A51-FA45-90D0-EB69140B8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3526" y="1198846"/>
            <a:ext cx="6259974" cy="114553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7C75363-4AD9-2F45-8C05-B7DF2E173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7340" y="2514421"/>
            <a:ext cx="2572144" cy="1045934"/>
          </a:xfrm>
          <a:prstGeom prst="rect">
            <a:avLst/>
          </a:prstGeom>
        </p:spPr>
      </p:pic>
      <p:sp>
        <p:nvSpPr>
          <p:cNvPr id="24" name="Oval 23">
            <a:extLst>
              <a:ext uri="{FF2B5EF4-FFF2-40B4-BE49-F238E27FC236}">
                <a16:creationId xmlns:a16="http://schemas.microsoft.com/office/drawing/2014/main" id="{9D30F400-F0E1-8646-AED9-A05D6B7D94A4}"/>
              </a:ext>
            </a:extLst>
          </p:cNvPr>
          <p:cNvSpPr/>
          <p:nvPr/>
        </p:nvSpPr>
        <p:spPr>
          <a:xfrm>
            <a:off x="6100175" y="1878903"/>
            <a:ext cx="1816274" cy="565357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6400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E66BE-C8D8-D340-BC52-A47AB643B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F9DFD-75D5-2A4A-8079-3139953B0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500" y="148292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Testing whether two groups are different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A91AB68-776E-804A-899D-015A54436E30}"/>
              </a:ext>
            </a:extLst>
          </p:cNvPr>
          <p:cNvSpPr txBox="1">
            <a:spLocks/>
          </p:cNvSpPr>
          <p:nvPr/>
        </p:nvSpPr>
        <p:spPr>
          <a:xfrm>
            <a:off x="838200" y="309969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F93C27B-22A0-BA4E-82BD-2425263A4A10}"/>
              </a:ext>
            </a:extLst>
          </p:cNvPr>
          <p:cNvSpPr/>
          <p:nvPr/>
        </p:nvSpPr>
        <p:spPr>
          <a:xfrm>
            <a:off x="677014" y="2265248"/>
            <a:ext cx="1083797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Do </a:t>
            </a:r>
            <a:r>
              <a:rPr lang="en-US" sz="2800" b="1" dirty="0"/>
              <a:t>High &amp; Low </a:t>
            </a:r>
            <a:r>
              <a:rPr lang="en-US" sz="2800" dirty="0"/>
              <a:t>infants' object manipulation at 12 month have</a:t>
            </a:r>
            <a:r>
              <a:rPr lang="en-US" sz="2800" b="1" dirty="0"/>
              <a:t> different </a:t>
            </a:r>
            <a:r>
              <a:rPr lang="en-US" sz="2800" dirty="0"/>
              <a:t>MCDI score at 24 months?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77F0830-7DAA-7E48-B435-C5A38657D9C2}"/>
              </a:ext>
            </a:extLst>
          </p:cNvPr>
          <p:cNvSpPr txBox="1"/>
          <p:nvPr/>
        </p:nvSpPr>
        <p:spPr>
          <a:xfrm>
            <a:off x="1305302" y="3727359"/>
            <a:ext cx="45085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High</a:t>
            </a:r>
            <a:r>
              <a:rPr lang="en-US" sz="2800" dirty="0"/>
              <a:t> infants' object manipulation at 12 month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D6899F6-065E-CC42-BDB2-E64BA9C15D5A}"/>
              </a:ext>
            </a:extLst>
          </p:cNvPr>
          <p:cNvGrpSpPr/>
          <p:nvPr/>
        </p:nvGrpSpPr>
        <p:grpSpPr>
          <a:xfrm>
            <a:off x="6280904" y="4500664"/>
            <a:ext cx="2641600" cy="1015663"/>
            <a:chOff x="3720904" y="4176015"/>
            <a:chExt cx="2641600" cy="101566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32AC6FF-02F4-344C-BBB7-D655008E083A}"/>
                </a:ext>
              </a:extLst>
            </p:cNvPr>
            <p:cNvSpPr txBox="1"/>
            <p:nvPr/>
          </p:nvSpPr>
          <p:spPr>
            <a:xfrm>
              <a:off x="3720904" y="4176015"/>
              <a:ext cx="2641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chemeClr val="tx2"/>
                  </a:solidFill>
                </a:rPr>
                <a:t>=</a:t>
              </a: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93C9ACA-5F62-B24E-8C87-D417156C46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7857" y="4425256"/>
              <a:ext cx="263937" cy="547770"/>
            </a:xfrm>
            <a:prstGeom prst="line">
              <a:avLst/>
            </a:prstGeom>
            <a:ln w="571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B1DC4B98-BB01-DA47-A0F8-B0D83A10FCCB}"/>
              </a:ext>
            </a:extLst>
          </p:cNvPr>
          <p:cNvSpPr txBox="1"/>
          <p:nvPr/>
        </p:nvSpPr>
        <p:spPr>
          <a:xfrm>
            <a:off x="1305302" y="5419106"/>
            <a:ext cx="45085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Low</a:t>
            </a:r>
            <a:r>
              <a:rPr lang="en-US" sz="2800" dirty="0"/>
              <a:t> infants' object manipulation at 12 month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9F8857F-6F21-9343-8481-5A8621CA8A80}"/>
              </a:ext>
            </a:extLst>
          </p:cNvPr>
          <p:cNvSpPr txBox="1"/>
          <p:nvPr/>
        </p:nvSpPr>
        <p:spPr>
          <a:xfrm>
            <a:off x="6685917" y="3758306"/>
            <a:ext cx="21590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MCDI score at 24 months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3B0E9D-8E6E-5F41-8FB9-E7E289E09D0A}"/>
              </a:ext>
            </a:extLst>
          </p:cNvPr>
          <p:cNvSpPr txBox="1"/>
          <p:nvPr/>
        </p:nvSpPr>
        <p:spPr>
          <a:xfrm>
            <a:off x="6685917" y="5432616"/>
            <a:ext cx="21590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MCDI score at 24 months</a:t>
            </a:r>
          </a:p>
        </p:txBody>
      </p:sp>
    </p:spTree>
    <p:extLst>
      <p:ext uri="{BB962C8B-B14F-4D97-AF65-F5344CB8AC3E}">
        <p14:creationId xmlns:p14="http://schemas.microsoft.com/office/powerpoint/2010/main" val="9452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E66BE-C8D8-D340-BC52-A47AB643B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F9DFD-75D5-2A4A-8079-3139953B0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500" y="148292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Two-Sample, one-tailed, assuming equal variance :  measuring difference between the means of two groups represented in the coefficient  </a:t>
            </a:r>
            <a:r>
              <a:rPr lang="en-US" b="1" i="1" dirty="0"/>
              <a:t>t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A91AB68-776E-804A-899D-015A54436E30}"/>
              </a:ext>
            </a:extLst>
          </p:cNvPr>
          <p:cNvSpPr txBox="1">
            <a:spLocks/>
          </p:cNvSpPr>
          <p:nvPr/>
        </p:nvSpPr>
        <p:spPr>
          <a:xfrm>
            <a:off x="838200" y="309969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531A6DC-86CE-2145-8DEF-C71DCA02C5AB}"/>
              </a:ext>
            </a:extLst>
          </p:cNvPr>
          <p:cNvGrpSpPr/>
          <p:nvPr/>
        </p:nvGrpSpPr>
        <p:grpSpPr>
          <a:xfrm>
            <a:off x="1367932" y="3099693"/>
            <a:ext cx="7617202" cy="2659364"/>
            <a:chOff x="1305302" y="3727359"/>
            <a:chExt cx="7617202" cy="2659364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77F0830-7DAA-7E48-B435-C5A38657D9C2}"/>
                </a:ext>
              </a:extLst>
            </p:cNvPr>
            <p:cNvSpPr txBox="1"/>
            <p:nvPr/>
          </p:nvSpPr>
          <p:spPr>
            <a:xfrm>
              <a:off x="1305302" y="3727359"/>
              <a:ext cx="4508500" cy="954107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/>
                <a:t>High</a:t>
              </a:r>
              <a:r>
                <a:rPr lang="en-US" sz="2800" dirty="0"/>
                <a:t> infants' object manipulation at 12 month</a:t>
              </a:r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D6899F6-065E-CC42-BDB2-E64BA9C15D5A}"/>
                </a:ext>
              </a:extLst>
            </p:cNvPr>
            <p:cNvGrpSpPr/>
            <p:nvPr/>
          </p:nvGrpSpPr>
          <p:grpSpPr>
            <a:xfrm>
              <a:off x="6280904" y="4500664"/>
              <a:ext cx="2641600" cy="1015663"/>
              <a:chOff x="3720904" y="4176015"/>
              <a:chExt cx="2641600" cy="1015663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932AC6FF-02F4-344C-BBB7-D655008E083A}"/>
                  </a:ext>
                </a:extLst>
              </p:cNvPr>
              <p:cNvSpPr txBox="1"/>
              <p:nvPr/>
            </p:nvSpPr>
            <p:spPr>
              <a:xfrm>
                <a:off x="3720904" y="4176015"/>
                <a:ext cx="264160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6000" b="1" dirty="0">
                    <a:solidFill>
                      <a:schemeClr val="tx2"/>
                    </a:solidFill>
                  </a:rPr>
                  <a:t>=</a:t>
                </a:r>
              </a:p>
            </p:txBody>
          </p: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93C9ACA-5F62-B24E-8C87-D417156C46C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4917857" y="4425256"/>
                <a:ext cx="263937" cy="547770"/>
              </a:xfrm>
              <a:prstGeom prst="line">
                <a:avLst/>
              </a:prstGeom>
              <a:ln w="57150">
                <a:solidFill>
                  <a:schemeClr val="accent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B1DC4B98-BB01-DA47-A0F8-B0D83A10FCCB}"/>
                </a:ext>
              </a:extLst>
            </p:cNvPr>
            <p:cNvSpPr txBox="1"/>
            <p:nvPr/>
          </p:nvSpPr>
          <p:spPr>
            <a:xfrm>
              <a:off x="1305302" y="5419106"/>
              <a:ext cx="4508500" cy="954107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FFC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b="1" dirty="0"/>
                <a:t>Low</a:t>
              </a:r>
              <a:r>
                <a:rPr lang="en-US" sz="2800" dirty="0"/>
                <a:t> infants' object manipulation at 12 month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9F8857F-6F21-9343-8481-5A8621CA8A80}"/>
                </a:ext>
              </a:extLst>
            </p:cNvPr>
            <p:cNvSpPr txBox="1"/>
            <p:nvPr/>
          </p:nvSpPr>
          <p:spPr>
            <a:xfrm>
              <a:off x="6685917" y="3758306"/>
              <a:ext cx="2159000" cy="954107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MCDI score at 24 months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763B0E9D-8E6E-5F41-8FB9-E7E289E09D0A}"/>
                </a:ext>
              </a:extLst>
            </p:cNvPr>
            <p:cNvSpPr txBox="1"/>
            <p:nvPr/>
          </p:nvSpPr>
          <p:spPr>
            <a:xfrm>
              <a:off x="6685917" y="5432616"/>
              <a:ext cx="2159000" cy="954107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rgbClr val="FF0000"/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MCDI score at 24 months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86655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E66BE-C8D8-D340-BC52-A47AB643B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F9DFD-75D5-2A4A-8079-3139953B0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500" y="1482924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Two-Sample, one-tailed, assuming unequal variance:  measuring difference between the means of two groups represented in the coefficient  </a:t>
            </a:r>
            <a:r>
              <a:rPr lang="en-US" b="1" i="1" dirty="0"/>
              <a:t>t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3600" b="1" baseline="30000" dirty="0"/>
              <a:t>How? </a:t>
            </a:r>
            <a:r>
              <a:rPr lang="en-US" sz="3600" baseline="30000" dirty="0"/>
              <a:t>Insert excel functions</a:t>
            </a:r>
          </a:p>
          <a:p>
            <a:pPr marL="0" indent="0">
              <a:buNone/>
            </a:pPr>
            <a:r>
              <a:rPr lang="en-US" sz="3600" b="1" baseline="30000" dirty="0"/>
              <a:t>1) </a:t>
            </a:r>
          </a:p>
          <a:p>
            <a:pPr marL="0" indent="0">
              <a:buNone/>
            </a:pPr>
            <a:r>
              <a:rPr lang="en-US" sz="3600" baseline="30000" dirty="0"/>
              <a:t>R :  =T.TEST( </a:t>
            </a:r>
            <a:r>
              <a:rPr lang="en-US" sz="3600" baseline="30000" dirty="0">
                <a:solidFill>
                  <a:srgbClr val="FF0000"/>
                </a:solidFill>
              </a:rPr>
              <a:t>V1</a:t>
            </a:r>
            <a:r>
              <a:rPr lang="en-US" sz="3600" baseline="30000" dirty="0"/>
              <a:t>, </a:t>
            </a:r>
            <a:r>
              <a:rPr lang="en-US" sz="3600" baseline="30000" dirty="0">
                <a:solidFill>
                  <a:schemeClr val="accent6">
                    <a:lumMod val="75000"/>
                  </a:schemeClr>
                </a:solidFill>
              </a:rPr>
              <a:t>V2,</a:t>
            </a:r>
            <a:r>
              <a:rPr lang="en-US" sz="3600" baseline="30000" dirty="0">
                <a:solidFill>
                  <a:srgbClr val="00B0F0"/>
                </a:solidFill>
              </a:rPr>
              <a:t>tail</a:t>
            </a:r>
            <a:r>
              <a:rPr lang="en-US" sz="3600" baseline="30000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sz="3600" baseline="30000" dirty="0">
                <a:solidFill>
                  <a:srgbClr val="FFC000"/>
                </a:solidFill>
              </a:rPr>
              <a:t>type</a:t>
            </a:r>
            <a:r>
              <a:rPr lang="en-US" sz="3600" baseline="30000" dirty="0"/>
              <a:t>)</a:t>
            </a:r>
          </a:p>
          <a:p>
            <a:pPr marL="0" indent="0">
              <a:buNone/>
            </a:pPr>
            <a:r>
              <a:rPr lang="en-US" sz="3600" baseline="30000" dirty="0"/>
              <a:t>P:  =TTEST(</a:t>
            </a:r>
            <a:r>
              <a:rPr lang="en-US" sz="3600" baseline="30000" dirty="0">
                <a:solidFill>
                  <a:srgbClr val="FF0000"/>
                </a:solidFill>
              </a:rPr>
              <a:t>V1</a:t>
            </a:r>
            <a:r>
              <a:rPr lang="en-US" sz="3600" baseline="30000" dirty="0"/>
              <a:t>, </a:t>
            </a:r>
            <a:r>
              <a:rPr lang="en-US" sz="3600" baseline="30000" dirty="0">
                <a:solidFill>
                  <a:schemeClr val="accent6">
                    <a:lumMod val="75000"/>
                  </a:schemeClr>
                </a:solidFill>
              </a:rPr>
              <a:t>V2,</a:t>
            </a:r>
            <a:r>
              <a:rPr lang="en-US" sz="3600" baseline="30000" dirty="0">
                <a:solidFill>
                  <a:srgbClr val="00B0F0"/>
                </a:solidFill>
              </a:rPr>
              <a:t>tail</a:t>
            </a:r>
            <a:r>
              <a:rPr lang="en-US" sz="3600" baseline="30000" dirty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sz="3600" baseline="30000" dirty="0">
                <a:solidFill>
                  <a:srgbClr val="FFC000"/>
                </a:solidFill>
              </a:rPr>
              <a:t>type</a:t>
            </a:r>
            <a:r>
              <a:rPr lang="en-US" sz="3600" baseline="30000" dirty="0"/>
              <a:t>) </a:t>
            </a:r>
          </a:p>
          <a:p>
            <a:pPr marL="0" indent="0">
              <a:buNone/>
            </a:pPr>
            <a:endParaRPr lang="en-US" baseline="30000" dirty="0"/>
          </a:p>
          <a:p>
            <a:pPr marL="0" indent="0">
              <a:buNone/>
            </a:pPr>
            <a:r>
              <a:rPr lang="en-US" sz="3600" b="1" baseline="30000" dirty="0"/>
              <a:t>2) </a:t>
            </a:r>
            <a:r>
              <a:rPr lang="en-US" sz="3600" baseline="30000" dirty="0"/>
              <a:t>Analysis ToolPack</a:t>
            </a:r>
            <a:endParaRPr lang="en-US" baseline="30000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A91AB68-776E-804A-899D-015A54436E30}"/>
              </a:ext>
            </a:extLst>
          </p:cNvPr>
          <p:cNvSpPr txBox="1">
            <a:spLocks/>
          </p:cNvSpPr>
          <p:nvPr/>
        </p:nvSpPr>
        <p:spPr>
          <a:xfrm>
            <a:off x="838200" y="309969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F02CF89-2ED7-F147-A3B1-249C78F783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5506" y="3427723"/>
            <a:ext cx="3848888" cy="199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179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C5CF9-5B30-AF40-9A12-99AC6D9D3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T-Test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D488711-6A2B-054E-A847-EF36A2E19F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18991" cy="4351338"/>
          </a:xfrm>
        </p:spPr>
        <p:txBody>
          <a:bodyPr>
            <a:normAutofit fontScale="9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Open data in excel!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Click the top </a:t>
            </a:r>
            <a:r>
              <a:rPr lang="en-US" b="1" dirty="0"/>
              <a:t>Tool </a:t>
            </a:r>
            <a:r>
              <a:rPr lang="en-US" dirty="0"/>
              <a:t>menu -&gt; </a:t>
            </a:r>
            <a:r>
              <a:rPr lang="en-US" b="1" dirty="0"/>
              <a:t>Excel Add Ins </a:t>
            </a:r>
            <a:r>
              <a:rPr lang="en-US" dirty="0"/>
              <a:t>-&gt; select  </a:t>
            </a:r>
            <a:r>
              <a:rPr lang="en-US" b="1" dirty="0"/>
              <a:t>Analysis ToolPack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top tool bar click the </a:t>
            </a:r>
            <a:r>
              <a:rPr lang="en-US" b="1" i="1" dirty="0"/>
              <a:t>Data</a:t>
            </a:r>
            <a:r>
              <a:rPr lang="en-US" i="1" dirty="0"/>
              <a:t> </a:t>
            </a:r>
            <a:r>
              <a:rPr lang="en-US" dirty="0"/>
              <a:t>tab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Click </a:t>
            </a:r>
            <a:r>
              <a:rPr lang="en-US" b="1" i="1" dirty="0"/>
              <a:t>Data Analysis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Choose correlation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20C0E6-6A50-2D44-9D9F-DFD015BA1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1376" y="817139"/>
            <a:ext cx="2197557" cy="193868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D8420EB-6388-5641-BB05-091DE1E58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1472" y="817140"/>
            <a:ext cx="2745695" cy="19386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6C6F229-9DC2-124B-8671-58B3ECF5B0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3778"/>
          <a:stretch/>
        </p:blipFill>
        <p:spPr>
          <a:xfrm>
            <a:off x="6096000" y="3080595"/>
            <a:ext cx="4994910" cy="11534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4EBA3E8-C242-DB4B-B57D-61EBBBDE6AB2}"/>
              </a:ext>
            </a:extLst>
          </p:cNvPr>
          <p:cNvSpPr txBox="1"/>
          <p:nvPr/>
        </p:nvSpPr>
        <p:spPr>
          <a:xfrm>
            <a:off x="5808835" y="856283"/>
            <a:ext cx="407504" cy="370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2.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6168F43-7F2A-EB4D-997C-5CB83C2D4D2D}"/>
              </a:ext>
            </a:extLst>
          </p:cNvPr>
          <p:cNvSpPr txBox="1"/>
          <p:nvPr/>
        </p:nvSpPr>
        <p:spPr>
          <a:xfrm>
            <a:off x="5808835" y="3191762"/>
            <a:ext cx="407504" cy="370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FA94C8-E3D0-0A4D-BA56-AE7497E424AE}"/>
              </a:ext>
            </a:extLst>
          </p:cNvPr>
          <p:cNvSpPr txBox="1"/>
          <p:nvPr/>
        </p:nvSpPr>
        <p:spPr>
          <a:xfrm>
            <a:off x="5808835" y="4385043"/>
            <a:ext cx="407504" cy="3701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4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1EE5F01-7B6A-6A4E-9A29-9087EACFE7B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16339" y="4345238"/>
            <a:ext cx="3848888" cy="1995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294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E66BE-C8D8-D340-BC52-A47AB643B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BE0E0E-3AE0-FC4C-B4D8-1AFD1D0A898E}"/>
              </a:ext>
            </a:extLst>
          </p:cNvPr>
          <p:cNvSpPr txBox="1"/>
          <p:nvPr/>
        </p:nvSpPr>
        <p:spPr>
          <a:xfrm>
            <a:off x="488950" y="1664493"/>
            <a:ext cx="45085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infants' object manipulation at 12 month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67F90D-E668-D94E-B784-2F202E6545AC}"/>
              </a:ext>
            </a:extLst>
          </p:cNvPr>
          <p:cNvSpPr txBox="1"/>
          <p:nvPr/>
        </p:nvSpPr>
        <p:spPr>
          <a:xfrm>
            <a:off x="6248400" y="1671226"/>
            <a:ext cx="21590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MCDI score at 24 months</a:t>
            </a:r>
          </a:p>
        </p:txBody>
      </p:sp>
      <p:sp>
        <p:nvSpPr>
          <p:cNvPr id="9" name="Heart 8">
            <a:extLst>
              <a:ext uri="{FF2B5EF4-FFF2-40B4-BE49-F238E27FC236}">
                <a16:creationId xmlns:a16="http://schemas.microsoft.com/office/drawing/2014/main" id="{EDFD99C4-9509-2B4B-A566-AD0F538A2997}"/>
              </a:ext>
            </a:extLst>
          </p:cNvPr>
          <p:cNvSpPr/>
          <p:nvPr/>
        </p:nvSpPr>
        <p:spPr>
          <a:xfrm>
            <a:off x="5207000" y="1839070"/>
            <a:ext cx="558800" cy="469900"/>
          </a:xfrm>
          <a:prstGeom prst="hear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A91AB68-776E-804A-899D-015A54436E30}"/>
              </a:ext>
            </a:extLst>
          </p:cNvPr>
          <p:cNvSpPr txBox="1">
            <a:spLocks/>
          </p:cNvSpPr>
          <p:nvPr/>
        </p:nvSpPr>
        <p:spPr>
          <a:xfrm>
            <a:off x="838200" y="2761474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T-Test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F48ADA-E54F-4748-95AD-2E5E6EE38E54}"/>
              </a:ext>
            </a:extLst>
          </p:cNvPr>
          <p:cNvSpPr txBox="1"/>
          <p:nvPr/>
        </p:nvSpPr>
        <p:spPr>
          <a:xfrm>
            <a:off x="698500" y="3893850"/>
            <a:ext cx="45085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High</a:t>
            </a:r>
            <a:r>
              <a:rPr lang="en-US" sz="2800" dirty="0"/>
              <a:t> infants' object manipulation at 12 month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82A9B1E-5EFC-844D-B062-7840A4FB9225}"/>
              </a:ext>
            </a:extLst>
          </p:cNvPr>
          <p:cNvGrpSpPr/>
          <p:nvPr/>
        </p:nvGrpSpPr>
        <p:grpSpPr>
          <a:xfrm>
            <a:off x="6096000" y="4649991"/>
            <a:ext cx="2641600" cy="1015663"/>
            <a:chOff x="3720904" y="4176015"/>
            <a:chExt cx="2641600" cy="101566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331FB5DA-ED07-7043-89A5-09959D6C77A5}"/>
                </a:ext>
              </a:extLst>
            </p:cNvPr>
            <p:cNvSpPr txBox="1"/>
            <p:nvPr/>
          </p:nvSpPr>
          <p:spPr>
            <a:xfrm>
              <a:off x="3720904" y="4176015"/>
              <a:ext cx="26416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0" b="1" dirty="0">
                  <a:solidFill>
                    <a:schemeClr val="tx2"/>
                  </a:solidFill>
                </a:rPr>
                <a:t>=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B033C66-07B8-2446-B072-88DDFA98288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17857" y="4425256"/>
              <a:ext cx="263937" cy="547770"/>
            </a:xfrm>
            <a:prstGeom prst="line">
              <a:avLst/>
            </a:prstGeom>
            <a:ln w="5715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26F59C79-9673-1C4B-950D-96080C45DA99}"/>
              </a:ext>
            </a:extLst>
          </p:cNvPr>
          <p:cNvSpPr txBox="1"/>
          <p:nvPr/>
        </p:nvSpPr>
        <p:spPr>
          <a:xfrm>
            <a:off x="698500" y="5534874"/>
            <a:ext cx="45085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Low</a:t>
            </a:r>
            <a:r>
              <a:rPr lang="en-US" sz="2800" dirty="0"/>
              <a:t> infants' object manipulation at 12 month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542119D-14E2-6043-96FD-694E34688DB0}"/>
              </a:ext>
            </a:extLst>
          </p:cNvPr>
          <p:cNvSpPr txBox="1"/>
          <p:nvPr/>
        </p:nvSpPr>
        <p:spPr>
          <a:xfrm>
            <a:off x="6403953" y="3836236"/>
            <a:ext cx="21590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MCDI score at 24 months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CF2DB21-71C7-724E-A08C-CFD162E84914}"/>
              </a:ext>
            </a:extLst>
          </p:cNvPr>
          <p:cNvSpPr txBox="1"/>
          <p:nvPr/>
        </p:nvSpPr>
        <p:spPr>
          <a:xfrm>
            <a:off x="6440999" y="5534874"/>
            <a:ext cx="21590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MCDI score at 24 months</a:t>
            </a:r>
          </a:p>
        </p:txBody>
      </p:sp>
    </p:spTree>
    <p:extLst>
      <p:ext uri="{BB962C8B-B14F-4D97-AF65-F5344CB8AC3E}">
        <p14:creationId xmlns:p14="http://schemas.microsoft.com/office/powerpoint/2010/main" val="24076061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C5188-F190-4A43-B9C1-37799BFD8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-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C2C1B3-F887-D545-A583-E36863117316}"/>
              </a:ext>
            </a:extLst>
          </p:cNvPr>
          <p:cNvSpPr txBox="1"/>
          <p:nvPr/>
        </p:nvSpPr>
        <p:spPr>
          <a:xfrm>
            <a:off x="355199" y="2390172"/>
            <a:ext cx="45085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infants' object manipulation at 12 month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4B8A3A-8B14-6145-BAB8-04EEC97A858D}"/>
              </a:ext>
            </a:extLst>
          </p:cNvPr>
          <p:cNvSpPr txBox="1"/>
          <p:nvPr/>
        </p:nvSpPr>
        <p:spPr>
          <a:xfrm>
            <a:off x="6298817" y="2390172"/>
            <a:ext cx="21590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MCDI score at 24 months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F35D4F-5663-A748-B367-80B22938EBEA}"/>
              </a:ext>
            </a:extLst>
          </p:cNvPr>
          <p:cNvSpPr txBox="1"/>
          <p:nvPr/>
        </p:nvSpPr>
        <p:spPr>
          <a:xfrm>
            <a:off x="9249515" y="1867438"/>
            <a:ext cx="2641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/>
              <a:t>?</a:t>
            </a:r>
          </a:p>
          <a:p>
            <a:pPr algn="ctr"/>
            <a:r>
              <a:rPr lang="en-US" sz="5400" b="1" dirty="0"/>
              <a:t>Yes/No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DE5E01-D5B3-0242-8295-22965D9EB10E}"/>
              </a:ext>
            </a:extLst>
          </p:cNvPr>
          <p:cNvSpPr txBox="1"/>
          <p:nvPr/>
        </p:nvSpPr>
        <p:spPr>
          <a:xfrm>
            <a:off x="7637570" y="2378235"/>
            <a:ext cx="2641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tx2"/>
                </a:solidFill>
              </a:rPr>
              <a:t>=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FC0614F-6070-C040-B95F-971F41E33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609449" y="1640793"/>
            <a:ext cx="460959" cy="627611"/>
          </a:xfrm>
          <a:prstGeom prst="rect">
            <a:avLst/>
          </a:prstGeom>
        </p:spPr>
      </p:pic>
      <p:sp>
        <p:nvSpPr>
          <p:cNvPr id="8" name="Oval Callout 7">
            <a:extLst>
              <a:ext uri="{FF2B5EF4-FFF2-40B4-BE49-F238E27FC236}">
                <a16:creationId xmlns:a16="http://schemas.microsoft.com/office/drawing/2014/main" id="{B33D1F39-D0A2-AE4C-963C-8B83B427F1CD}"/>
              </a:ext>
            </a:extLst>
          </p:cNvPr>
          <p:cNvSpPr/>
          <p:nvPr/>
        </p:nvSpPr>
        <p:spPr>
          <a:xfrm>
            <a:off x="7012452" y="1867438"/>
            <a:ext cx="731729" cy="400833"/>
          </a:xfrm>
          <a:prstGeom prst="wedgeEllipseCallou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F6169C-9FC4-854C-AA6F-DA8B39378BDD}"/>
              </a:ext>
            </a:extLst>
          </p:cNvPr>
          <p:cNvSpPr txBox="1"/>
          <p:nvPr/>
        </p:nvSpPr>
        <p:spPr>
          <a:xfrm>
            <a:off x="4538573" y="2166957"/>
            <a:ext cx="20042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Test</a:t>
            </a:r>
          </a:p>
        </p:txBody>
      </p:sp>
      <p:sp>
        <p:nvSpPr>
          <p:cNvPr id="13" name="Left-Right Arrow 12">
            <a:extLst>
              <a:ext uri="{FF2B5EF4-FFF2-40B4-BE49-F238E27FC236}">
                <a16:creationId xmlns:a16="http://schemas.microsoft.com/office/drawing/2014/main" id="{28BA62AF-D735-F84C-8B12-941EE4184A82}"/>
              </a:ext>
            </a:extLst>
          </p:cNvPr>
          <p:cNvSpPr/>
          <p:nvPr/>
        </p:nvSpPr>
        <p:spPr>
          <a:xfrm>
            <a:off x="5178395" y="2746343"/>
            <a:ext cx="724573" cy="380387"/>
          </a:xfrm>
          <a:prstGeom prst="leftRightArrow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8414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265D7-B846-8C44-AEB1-4BFFC4471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101EF-23F9-FA47-B38D-2E581DE8A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 plans to report results to ICIS as abstract and collect more data</a:t>
            </a:r>
          </a:p>
          <a:p>
            <a:endParaRPr lang="en-US" dirty="0"/>
          </a:p>
          <a:p>
            <a:r>
              <a:rPr lang="en-US" dirty="0"/>
              <a:t>Decide for next tea time:  R, Matlab, python or continue exploring Excel ?</a:t>
            </a:r>
          </a:p>
        </p:txBody>
      </p:sp>
      <p:pic>
        <p:nvPicPr>
          <p:cNvPr id="4" name="Google Shape;167;p32">
            <a:extLst>
              <a:ext uri="{FF2B5EF4-FFF2-40B4-BE49-F238E27FC236}">
                <a16:creationId xmlns:a16="http://schemas.microsoft.com/office/drawing/2014/main" id="{AD894108-ABE0-9541-B0C7-A67AAA37E6B9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062597" y="3582444"/>
            <a:ext cx="3975268" cy="30267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50901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08487-7D92-DC4F-BBB6-913D57EBF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E7BDEB8-84B0-AB43-86DD-AAA0DA4134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9492" y="2460975"/>
            <a:ext cx="3492500" cy="444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C31C18-4068-8745-8A7C-0EE781C4D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886" y="1369403"/>
            <a:ext cx="2959100" cy="254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0BC65E8-5404-2745-ACD5-C99AACE93B9F}"/>
              </a:ext>
            </a:extLst>
          </p:cNvPr>
          <p:cNvSpPr/>
          <p:nvPr/>
        </p:nvSpPr>
        <p:spPr>
          <a:xfrm>
            <a:off x="836024" y="4248444"/>
            <a:ext cx="73486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statisticsbyjim.com</a:t>
            </a:r>
            <a:r>
              <a:rPr lang="en-US" dirty="0"/>
              <a:t>/regression/interpret-r-squared-regression/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B58913-0A43-9245-BCE5-21A38E32EEF0}"/>
              </a:ext>
            </a:extLst>
          </p:cNvPr>
          <p:cNvSpPr/>
          <p:nvPr/>
        </p:nvSpPr>
        <p:spPr>
          <a:xfrm>
            <a:off x="836024" y="4677731"/>
            <a:ext cx="969097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www.dummies.com</a:t>
            </a:r>
            <a:r>
              <a:rPr lang="en-US" dirty="0"/>
              <a:t>/education/math/statistics/how-to-interpret-a-correlation-coefficient-r/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6D774C3-04C5-FF4B-86E3-480DD463363A}"/>
              </a:ext>
            </a:extLst>
          </p:cNvPr>
          <p:cNvSpPr/>
          <p:nvPr/>
        </p:nvSpPr>
        <p:spPr>
          <a:xfrm>
            <a:off x="836024" y="5320342"/>
            <a:ext cx="497617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=Vy7FgKd9uPQ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672967A-9C6F-2247-97E5-23947B6AAD70}"/>
              </a:ext>
            </a:extLst>
          </p:cNvPr>
          <p:cNvSpPr/>
          <p:nvPr/>
        </p:nvSpPr>
        <p:spPr>
          <a:xfrm>
            <a:off x="836024" y="5689674"/>
            <a:ext cx="48892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=qx3vr_duVg8</a:t>
            </a:r>
          </a:p>
        </p:txBody>
      </p:sp>
    </p:spTree>
    <p:extLst>
      <p:ext uri="{BB962C8B-B14F-4D97-AF65-F5344CB8AC3E}">
        <p14:creationId xmlns:p14="http://schemas.microsoft.com/office/powerpoint/2010/main" val="2285750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0BFC1-1342-5542-9DB5-950E3F757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Prep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F5F72D-3DD3-8743-BEB1-37BC72103D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6111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Please, take a few minutes to download the data for today: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1) Go to </a:t>
            </a:r>
          </a:p>
          <a:p>
            <a:pPr marL="0" indent="0">
              <a:buNone/>
            </a:pPr>
            <a:r>
              <a:rPr lang="en-US" sz="3200" dirty="0"/>
              <a:t>GITHUB LINK: </a:t>
            </a:r>
            <a:r>
              <a:rPr lang="en-US" sz="3200" dirty="0">
                <a:hlinkClick r:id="rId2"/>
              </a:rPr>
              <a:t>https://github.com/lingerxu/FLOdoesScience</a:t>
            </a: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2) Click  </a:t>
            </a:r>
            <a:r>
              <a:rPr lang="en-US" sz="3200" dirty="0">
                <a:solidFill>
                  <a:srgbClr val="0070C0"/>
                </a:solidFill>
              </a:rPr>
              <a:t>tea_time_data.xlsx </a:t>
            </a:r>
          </a:p>
          <a:p>
            <a:pPr marL="0" indent="0">
              <a:buNone/>
            </a:pPr>
            <a:endParaRPr lang="en-US" sz="320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US" sz="3200" dirty="0"/>
              <a:t>3) Click Download, and open file in Excel</a:t>
            </a:r>
          </a:p>
        </p:txBody>
      </p:sp>
    </p:spTree>
    <p:extLst>
      <p:ext uri="{BB962C8B-B14F-4D97-AF65-F5344CB8AC3E}">
        <p14:creationId xmlns:p14="http://schemas.microsoft.com/office/powerpoint/2010/main" val="342615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9600" y="1357167"/>
            <a:ext cx="7023381" cy="5267536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415600" y="204367"/>
            <a:ext cx="11360800" cy="11528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… and develops a hypothesis</a:t>
            </a:r>
            <a:endParaRPr/>
          </a:p>
        </p:txBody>
      </p:sp>
      <p:sp>
        <p:nvSpPr>
          <p:cNvPr id="80" name="Google Shape;80;p17"/>
          <p:cNvSpPr txBox="1"/>
          <p:nvPr/>
        </p:nvSpPr>
        <p:spPr>
          <a:xfrm>
            <a:off x="1294467" y="1836333"/>
            <a:ext cx="10265200" cy="24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algn="ctr"/>
            <a:r>
              <a:rPr lang="en" sz="4800">
                <a:highlight>
                  <a:srgbClr val="CCCCCC"/>
                </a:highlight>
              </a:rPr>
              <a:t>Do children who play more, develop faster?</a:t>
            </a:r>
            <a:endParaRPr sz="4800">
              <a:highlight>
                <a:srgbClr val="CCCCCC"/>
              </a:highlight>
            </a:endParaRPr>
          </a:p>
          <a:p>
            <a:pPr algn="ctr"/>
            <a:endParaRPr sz="4800">
              <a:highlight>
                <a:srgbClr val="CCCCCC"/>
              </a:highlight>
            </a:endParaRPr>
          </a:p>
          <a:p>
            <a:pPr algn="ctr"/>
            <a:r>
              <a:rPr lang="en" sz="4800">
                <a:highlight>
                  <a:srgbClr val="CCCCCC"/>
                </a:highlight>
              </a:rPr>
              <a:t>Specifically, do they learn words better?</a:t>
            </a:r>
            <a:endParaRPr sz="4800">
              <a:highlight>
                <a:srgbClr val="CCCCCC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0928899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AA80-2F09-7044-BACA-E4D7C441E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41880-2CD7-7942-866C-8EC252CAC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Flo &amp; Dexter  do research on child-parent play</a:t>
            </a:r>
          </a:p>
        </p:txBody>
      </p:sp>
      <p:pic>
        <p:nvPicPr>
          <p:cNvPr id="6" name="Google Shape;91;p19">
            <a:extLst>
              <a:ext uri="{FF2B5EF4-FFF2-40B4-BE49-F238E27FC236}">
                <a16:creationId xmlns:a16="http://schemas.microsoft.com/office/drawing/2014/main" id="{27D4DF2E-5BDD-6F46-9A72-F34B89504310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75346" y="2446968"/>
            <a:ext cx="5380972" cy="38786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056144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AA80-2F09-7044-BACA-E4D7C441E1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story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841880-2CD7-7942-866C-8EC252CAC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136715" cy="4351338"/>
          </a:xfrm>
        </p:spPr>
        <p:txBody>
          <a:bodyPr/>
          <a:lstStyle/>
          <a:p>
            <a:endParaRPr lang="en-US" dirty="0"/>
          </a:p>
          <a:p>
            <a:pPr marL="0" indent="0">
              <a:buNone/>
            </a:pPr>
            <a:r>
              <a:rPr lang="en-US" dirty="0"/>
              <a:t>Hypothesis : </a:t>
            </a:r>
          </a:p>
          <a:p>
            <a:pPr marL="0" indent="0">
              <a:buNone/>
            </a:pPr>
            <a:r>
              <a:rPr lang="en" dirty="0"/>
              <a:t>children who </a:t>
            </a:r>
            <a:r>
              <a:rPr lang="en" b="1" dirty="0"/>
              <a:t>play more </a:t>
            </a:r>
            <a:r>
              <a:rPr lang="en" dirty="0"/>
              <a:t>will learn </a:t>
            </a:r>
            <a:r>
              <a:rPr lang="en" b="1" dirty="0"/>
              <a:t>more words</a:t>
            </a:r>
            <a:endParaRPr lang="en-US" b="1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11578531-696E-8844-8AD5-C8410CB89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690688"/>
            <a:ext cx="5801784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6584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B1304-CA20-C247-969A-ACBF5EBD2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experiment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A6747-803F-3549-9799-8FDEE5D464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656" y="1690688"/>
            <a:ext cx="3646118" cy="4351338"/>
          </a:xfrm>
          <a:ln>
            <a:solidFill>
              <a:srgbClr val="FF0000"/>
            </a:solidFill>
          </a:ln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Design: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Dyadic play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2 measures:</a:t>
            </a:r>
          </a:p>
          <a:p>
            <a:pPr lvl="1"/>
            <a:r>
              <a:rPr lang="en-US" dirty="0"/>
              <a:t>play - time manipulating objects</a:t>
            </a:r>
          </a:p>
          <a:p>
            <a:pPr lvl="1"/>
            <a:r>
              <a:rPr lang="en-US" dirty="0"/>
              <a:t>Language – MCDI</a:t>
            </a:r>
          </a:p>
          <a:p>
            <a:pPr lvl="1"/>
            <a:endParaRPr lang="en-US" dirty="0"/>
          </a:p>
          <a:p>
            <a:r>
              <a:rPr lang="en-US" dirty="0"/>
              <a:t>Longitudinal: </a:t>
            </a:r>
          </a:p>
          <a:p>
            <a:pPr lvl="1"/>
            <a:r>
              <a:rPr lang="en-US" dirty="0"/>
              <a:t>12mo &amp; 24mo</a:t>
            </a:r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E7AC73-7965-C142-BC32-92A4F93F9903}"/>
              </a:ext>
            </a:extLst>
          </p:cNvPr>
          <p:cNvSpPr txBox="1"/>
          <p:nvPr/>
        </p:nvSpPr>
        <p:spPr>
          <a:xfrm>
            <a:off x="254697" y="2512863"/>
            <a:ext cx="3346539" cy="15696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Hypothesis :</a:t>
            </a:r>
          </a:p>
          <a:p>
            <a:endParaRPr lang="en-US" sz="2400" dirty="0"/>
          </a:p>
          <a:p>
            <a:r>
              <a:rPr lang="en" sz="2400" dirty="0"/>
              <a:t>children who </a:t>
            </a:r>
            <a:r>
              <a:rPr lang="en" sz="2400" b="1" dirty="0"/>
              <a:t>play more </a:t>
            </a:r>
            <a:r>
              <a:rPr lang="en" sz="2400" dirty="0"/>
              <a:t>will learn </a:t>
            </a:r>
            <a:r>
              <a:rPr lang="en" sz="2400" b="1" dirty="0"/>
              <a:t>more words</a:t>
            </a:r>
            <a:endParaRPr lang="en-US" sz="2400" b="1" dirty="0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A31E580-CB8B-234C-88B9-E5CA4EF8D92A}"/>
              </a:ext>
            </a:extLst>
          </p:cNvPr>
          <p:cNvCxnSpPr>
            <a:cxnSpLocks/>
          </p:cNvCxnSpPr>
          <p:nvPr/>
        </p:nvCxnSpPr>
        <p:spPr>
          <a:xfrm>
            <a:off x="3243199" y="3172666"/>
            <a:ext cx="701457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2881EF5-8805-E34E-B2A8-2CEBCEEF7FA3}"/>
              </a:ext>
            </a:extLst>
          </p:cNvPr>
          <p:cNvSpPr txBox="1"/>
          <p:nvPr/>
        </p:nvSpPr>
        <p:spPr>
          <a:xfrm>
            <a:off x="7934194" y="2512863"/>
            <a:ext cx="3837140" cy="23083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Concrete prediction:</a:t>
            </a:r>
          </a:p>
          <a:p>
            <a:endParaRPr lang="en-US" sz="2400" dirty="0"/>
          </a:p>
          <a:p>
            <a:r>
              <a:rPr lang="en-US" sz="2400" dirty="0"/>
              <a:t>children who manipulate objects longer at 12 </a:t>
            </a:r>
            <a:r>
              <a:rPr lang="en-US" sz="2400" dirty="0" err="1"/>
              <a:t>mo</a:t>
            </a:r>
            <a:r>
              <a:rPr lang="en-US" sz="2400" dirty="0"/>
              <a:t> have higher MCDI scores at 24mo</a:t>
            </a:r>
          </a:p>
          <a:p>
            <a:endParaRPr lang="en-US" sz="2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D2F5F16-6B22-3B48-BC74-22901737F16C}"/>
              </a:ext>
            </a:extLst>
          </p:cNvPr>
          <p:cNvCxnSpPr>
            <a:cxnSpLocks/>
          </p:cNvCxnSpPr>
          <p:nvPr/>
        </p:nvCxnSpPr>
        <p:spPr>
          <a:xfrm>
            <a:off x="7011444" y="3172666"/>
            <a:ext cx="922750" cy="0"/>
          </a:xfrm>
          <a:prstGeom prst="straightConnector1">
            <a:avLst/>
          </a:prstGeom>
          <a:ln w="76200">
            <a:solidFill>
              <a:schemeClr val="accent6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9169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9D7E3-8129-B34D-B984-8974C0EA0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prediction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AF8C86-6E5F-694E-9569-A48DB92EB1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873596" y="2076146"/>
            <a:ext cx="5801784" cy="4351338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FEDAEF-4ED0-3B4C-97F3-2E6ABE302D51}"/>
              </a:ext>
            </a:extLst>
          </p:cNvPr>
          <p:cNvSpPr/>
          <p:nvPr/>
        </p:nvSpPr>
        <p:spPr>
          <a:xfrm>
            <a:off x="6876790" y="3582444"/>
            <a:ext cx="463462" cy="463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2F761FA9-0541-7B4C-BAA3-2FB81277D2CD}"/>
              </a:ext>
            </a:extLst>
          </p:cNvPr>
          <p:cNvSpPr/>
          <p:nvPr/>
        </p:nvSpPr>
        <p:spPr>
          <a:xfrm>
            <a:off x="6356960" y="3713967"/>
            <a:ext cx="463462" cy="46346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840E9B-8025-C14D-B104-F33E774D781D}"/>
              </a:ext>
            </a:extLst>
          </p:cNvPr>
          <p:cNvSpPr/>
          <p:nvPr/>
        </p:nvSpPr>
        <p:spPr>
          <a:xfrm>
            <a:off x="939452" y="2279737"/>
            <a:ext cx="1114816" cy="1077238"/>
          </a:xfrm>
          <a:prstGeom prst="ellipse">
            <a:avLst/>
          </a:prstGeom>
          <a:noFill/>
          <a:ln w="285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58E2F2F-22D0-4546-8DE4-274904027918}"/>
              </a:ext>
            </a:extLst>
          </p:cNvPr>
          <p:cNvSpPr/>
          <p:nvPr/>
        </p:nvSpPr>
        <p:spPr>
          <a:xfrm>
            <a:off x="838200" y="3638811"/>
            <a:ext cx="1114816" cy="1077238"/>
          </a:xfrm>
          <a:prstGeom prst="ellipse">
            <a:avLst/>
          </a:prstGeom>
          <a:noFill/>
          <a:ln w="285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F84477C-AE62-5E4D-A527-C1A61007A62C}"/>
              </a:ext>
            </a:extLst>
          </p:cNvPr>
          <p:cNvSpPr txBox="1"/>
          <p:nvPr/>
        </p:nvSpPr>
        <p:spPr>
          <a:xfrm>
            <a:off x="1289137" y="2553449"/>
            <a:ext cx="6638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E3D03D5-D646-CD4D-83AD-F8B3A430DC21}"/>
              </a:ext>
            </a:extLst>
          </p:cNvPr>
          <p:cNvSpPr txBox="1"/>
          <p:nvPr/>
        </p:nvSpPr>
        <p:spPr>
          <a:xfrm>
            <a:off x="1206528" y="3854264"/>
            <a:ext cx="6638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/>
              <a:t>C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A8E94F77-8336-AB4B-9EEC-2D75B608A850}"/>
              </a:ext>
            </a:extLst>
          </p:cNvPr>
          <p:cNvCxnSpPr/>
          <p:nvPr/>
        </p:nvCxnSpPr>
        <p:spPr>
          <a:xfrm>
            <a:off x="2317315" y="2876614"/>
            <a:ext cx="814192" cy="4803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057DF72-2188-BF45-B5F3-A6F1C4634658}"/>
              </a:ext>
            </a:extLst>
          </p:cNvPr>
          <p:cNvCxnSpPr>
            <a:cxnSpLocks/>
          </p:cNvCxnSpPr>
          <p:nvPr/>
        </p:nvCxnSpPr>
        <p:spPr>
          <a:xfrm flipV="1">
            <a:off x="2192018" y="3638811"/>
            <a:ext cx="938857" cy="3814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BE7BC365-621F-FF4F-8CD9-60B7263C7AF8}"/>
              </a:ext>
            </a:extLst>
          </p:cNvPr>
          <p:cNvSpPr/>
          <p:nvPr/>
        </p:nvSpPr>
        <p:spPr>
          <a:xfrm>
            <a:off x="3402571" y="3006247"/>
            <a:ext cx="1119325" cy="939451"/>
          </a:xfrm>
          <a:prstGeom prst="rect">
            <a:avLst/>
          </a:prstGeom>
          <a:noFill/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D7920B4-867A-924F-91D4-2FEA098364B0}"/>
              </a:ext>
            </a:extLst>
          </p:cNvPr>
          <p:cNvSpPr txBox="1"/>
          <p:nvPr/>
        </p:nvSpPr>
        <p:spPr>
          <a:xfrm>
            <a:off x="3503823" y="3152806"/>
            <a:ext cx="118591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MCDI scores</a:t>
            </a:r>
          </a:p>
        </p:txBody>
      </p:sp>
    </p:spTree>
    <p:extLst>
      <p:ext uri="{BB962C8B-B14F-4D97-AF65-F5344CB8AC3E}">
        <p14:creationId xmlns:p14="http://schemas.microsoft.com/office/powerpoint/2010/main" val="2258464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DC5188-F190-4A43-B9C1-37799BFD8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 - 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C2C1B3-F887-D545-A583-E36863117316}"/>
              </a:ext>
            </a:extLst>
          </p:cNvPr>
          <p:cNvSpPr txBox="1"/>
          <p:nvPr/>
        </p:nvSpPr>
        <p:spPr>
          <a:xfrm>
            <a:off x="355199" y="2390172"/>
            <a:ext cx="45085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infants' object manipulation at 12 month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24B8A3A-8B14-6145-BAB8-04EEC97A858D}"/>
              </a:ext>
            </a:extLst>
          </p:cNvPr>
          <p:cNvSpPr txBox="1"/>
          <p:nvPr/>
        </p:nvSpPr>
        <p:spPr>
          <a:xfrm>
            <a:off x="6298817" y="2390172"/>
            <a:ext cx="21590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MCDI score at 24 months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F35D4F-5663-A748-B367-80B22938EBEA}"/>
              </a:ext>
            </a:extLst>
          </p:cNvPr>
          <p:cNvSpPr txBox="1"/>
          <p:nvPr/>
        </p:nvSpPr>
        <p:spPr>
          <a:xfrm>
            <a:off x="9249515" y="1867438"/>
            <a:ext cx="26416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/>
              <a:t>?</a:t>
            </a:r>
          </a:p>
          <a:p>
            <a:pPr algn="ctr"/>
            <a:r>
              <a:rPr lang="en-US" sz="5400" b="1" dirty="0"/>
              <a:t>Yes/No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DE5E01-D5B3-0242-8295-22965D9EB10E}"/>
              </a:ext>
            </a:extLst>
          </p:cNvPr>
          <p:cNvSpPr txBox="1"/>
          <p:nvPr/>
        </p:nvSpPr>
        <p:spPr>
          <a:xfrm>
            <a:off x="7637570" y="2378235"/>
            <a:ext cx="2641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tx2"/>
                </a:solidFill>
              </a:rPr>
              <a:t>=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FC0614F-6070-C040-B95F-971F41E335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2609449" y="1640793"/>
            <a:ext cx="460959" cy="627611"/>
          </a:xfrm>
          <a:prstGeom prst="rect">
            <a:avLst/>
          </a:prstGeom>
        </p:spPr>
      </p:pic>
      <p:sp>
        <p:nvSpPr>
          <p:cNvPr id="8" name="Oval Callout 7">
            <a:extLst>
              <a:ext uri="{FF2B5EF4-FFF2-40B4-BE49-F238E27FC236}">
                <a16:creationId xmlns:a16="http://schemas.microsoft.com/office/drawing/2014/main" id="{B33D1F39-D0A2-AE4C-963C-8B83B427F1CD}"/>
              </a:ext>
            </a:extLst>
          </p:cNvPr>
          <p:cNvSpPr/>
          <p:nvPr/>
        </p:nvSpPr>
        <p:spPr>
          <a:xfrm>
            <a:off x="7012452" y="1867438"/>
            <a:ext cx="731729" cy="400833"/>
          </a:xfrm>
          <a:prstGeom prst="wedgeEllipseCallout">
            <a:avLst/>
          </a:prstGeom>
          <a:solidFill>
            <a:schemeClr val="bg1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F6169C-9FC4-854C-AA6F-DA8B39378BDD}"/>
              </a:ext>
            </a:extLst>
          </p:cNvPr>
          <p:cNvSpPr txBox="1"/>
          <p:nvPr/>
        </p:nvSpPr>
        <p:spPr>
          <a:xfrm>
            <a:off x="4538573" y="2166957"/>
            <a:ext cx="20042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Test</a:t>
            </a:r>
          </a:p>
        </p:txBody>
      </p:sp>
      <p:sp>
        <p:nvSpPr>
          <p:cNvPr id="13" name="Left-Right Arrow 12">
            <a:extLst>
              <a:ext uri="{FF2B5EF4-FFF2-40B4-BE49-F238E27FC236}">
                <a16:creationId xmlns:a16="http://schemas.microsoft.com/office/drawing/2014/main" id="{28BA62AF-D735-F84C-8B12-941EE4184A82}"/>
              </a:ext>
            </a:extLst>
          </p:cNvPr>
          <p:cNvSpPr/>
          <p:nvPr/>
        </p:nvSpPr>
        <p:spPr>
          <a:xfrm>
            <a:off x="5178395" y="2746343"/>
            <a:ext cx="724573" cy="380387"/>
          </a:xfrm>
          <a:prstGeom prst="leftRightArrow">
            <a:avLst/>
          </a:prstGeom>
          <a:solidFill>
            <a:schemeClr val="accent1">
              <a:lumMod val="50000"/>
            </a:schemeClr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90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E66BE-C8D8-D340-BC52-A47AB643B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6F9DFD-75D5-2A4A-8079-3139953B01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8500" y="1482924"/>
            <a:ext cx="10515600" cy="4351338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Testing whether there is a relationship between variables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BE0E0E-3AE0-FC4C-B4D8-1AFD1D0A898E}"/>
              </a:ext>
            </a:extLst>
          </p:cNvPr>
          <p:cNvSpPr txBox="1"/>
          <p:nvPr/>
        </p:nvSpPr>
        <p:spPr>
          <a:xfrm>
            <a:off x="1169966" y="4867292"/>
            <a:ext cx="45085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C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infants' object manipulation at 12 month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67F90D-E668-D94E-B784-2F202E6545AC}"/>
              </a:ext>
            </a:extLst>
          </p:cNvPr>
          <p:cNvSpPr txBox="1"/>
          <p:nvPr/>
        </p:nvSpPr>
        <p:spPr>
          <a:xfrm>
            <a:off x="6986566" y="4880155"/>
            <a:ext cx="2159000" cy="9541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MCDI score at 24 months</a:t>
            </a:r>
          </a:p>
        </p:txBody>
      </p:sp>
      <p:sp>
        <p:nvSpPr>
          <p:cNvPr id="9" name="Heart 8">
            <a:extLst>
              <a:ext uri="{FF2B5EF4-FFF2-40B4-BE49-F238E27FC236}">
                <a16:creationId xmlns:a16="http://schemas.microsoft.com/office/drawing/2014/main" id="{EDFD99C4-9509-2B4B-A566-AD0F538A2997}"/>
              </a:ext>
            </a:extLst>
          </p:cNvPr>
          <p:cNvSpPr/>
          <p:nvPr/>
        </p:nvSpPr>
        <p:spPr>
          <a:xfrm>
            <a:off x="5995966" y="5086307"/>
            <a:ext cx="558800" cy="469900"/>
          </a:xfrm>
          <a:prstGeom prst="heart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F8F294B-CD33-0341-AA16-7303610CC061}"/>
              </a:ext>
            </a:extLst>
          </p:cNvPr>
          <p:cNvSpPr/>
          <p:nvPr/>
        </p:nvSpPr>
        <p:spPr>
          <a:xfrm>
            <a:off x="838200" y="2911444"/>
            <a:ext cx="1083797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Do infants' object manipulation at 12 month </a:t>
            </a:r>
            <a:r>
              <a:rPr lang="en-US" sz="2800" b="1" dirty="0"/>
              <a:t>predict </a:t>
            </a:r>
            <a:r>
              <a:rPr lang="en-US" sz="2800" dirty="0"/>
              <a:t>their MCDI score at 24 months?</a:t>
            </a:r>
          </a:p>
        </p:txBody>
      </p:sp>
    </p:spTree>
    <p:extLst>
      <p:ext uri="{BB962C8B-B14F-4D97-AF65-F5344CB8AC3E}">
        <p14:creationId xmlns:p14="http://schemas.microsoft.com/office/powerpoint/2010/main" val="2044673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7803</TotalTime>
  <Words>699</Words>
  <Application>Microsoft Macintosh PowerPoint</Application>
  <PresentationFormat>Widescreen</PresentationFormat>
  <Paragraphs>206</Paragraphs>
  <Slides>19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-webkit-standard</vt:lpstr>
      <vt:lpstr>Arial</vt:lpstr>
      <vt:lpstr>Calibri</vt:lpstr>
      <vt:lpstr>Calibri Light</vt:lpstr>
      <vt:lpstr>Office Theme</vt:lpstr>
      <vt:lpstr>Data Analysis</vt:lpstr>
      <vt:lpstr>Quick Prep</vt:lpstr>
      <vt:lpstr>… and develops a hypothesis</vt:lpstr>
      <vt:lpstr>The story</vt:lpstr>
      <vt:lpstr>The story</vt:lpstr>
      <vt:lpstr>The experiment </vt:lpstr>
      <vt:lpstr>Alternative prediction</vt:lpstr>
      <vt:lpstr>Data Analysis -  </vt:lpstr>
      <vt:lpstr>Correlation</vt:lpstr>
      <vt:lpstr>Correlation</vt:lpstr>
      <vt:lpstr>Correlation</vt:lpstr>
      <vt:lpstr>T-Test</vt:lpstr>
      <vt:lpstr>T-Test</vt:lpstr>
      <vt:lpstr>T-Test</vt:lpstr>
      <vt:lpstr>T-Test</vt:lpstr>
      <vt:lpstr>Correlation</vt:lpstr>
      <vt:lpstr>Data Analysis -  </vt:lpstr>
      <vt:lpstr>What’s Next?</vt:lpstr>
      <vt:lpstr>Correlation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Analysis</dc:title>
  <dc:creator>Microsoft Office User</dc:creator>
  <cp:lastModifiedBy>Microsoft Office User</cp:lastModifiedBy>
  <cp:revision>51</cp:revision>
  <dcterms:created xsi:type="dcterms:W3CDTF">2019-01-24T15:59:19Z</dcterms:created>
  <dcterms:modified xsi:type="dcterms:W3CDTF">2019-02-22T21:30:58Z</dcterms:modified>
</cp:coreProperties>
</file>

<file path=docProps/thumbnail.jpeg>
</file>